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xEQ7eyxIIaPptlgEEZj2hjTVF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907750367_0_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f907750367_0_9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907750367_0_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f907750367_0_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907750367_0_6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f907750367_0_6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907750367_0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f907750367_0_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907750367_0_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f907750367_0_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907750367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f907750367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54000"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766916" y="1751013"/>
            <a:ext cx="1065816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</a:pPr>
            <a:r>
              <a:rPr b="1" lang="en-AU" sz="8800"/>
              <a:t>Non-Negotiables of Church Life</a:t>
            </a:r>
            <a:endParaRPr b="1" sz="8800"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425926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AU" sz="5400"/>
              <a:t>Acts 2: 42-47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193925" y="207650"/>
            <a:ext cx="53922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Non-Negotiables of Church Life</a:t>
            </a:r>
            <a:endParaRPr sz="3000"/>
          </a:p>
        </p:txBody>
      </p:sp>
      <p:pic>
        <p:nvPicPr>
          <p:cNvPr id="95" name="Google Shape;9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Acts 2:42-47</a:t>
            </a:r>
            <a:endParaRPr sz="3000"/>
          </a:p>
        </p:txBody>
      </p:sp>
      <p:sp>
        <p:nvSpPr>
          <p:cNvPr id="97" name="Google Shape;97;p3"/>
          <p:cNvSpPr txBox="1"/>
          <p:nvPr/>
        </p:nvSpPr>
        <p:spPr>
          <a:xfrm>
            <a:off x="507900" y="924750"/>
            <a:ext cx="11176200" cy="45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42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They devoted themselves to the apostles’ teaching and to fellowship, to the breaking of bread and to prayer. </a:t>
            </a: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43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Everyone was filled with awe at the many wonders and signs performed by the apostles. </a:t>
            </a: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44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All the believers were together and had everything in common. </a:t>
            </a: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45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They sold property and possessions to give to anyone who had need. </a:t>
            </a: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46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Every day they continued to meet together in the temple courts. They broke bread in their homes and ate together with glad and sincere hearts, </a:t>
            </a:r>
            <a:r>
              <a:rPr b="1"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47 </a:t>
            </a:r>
            <a:r>
              <a:rPr lang="en-A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praising God and enjoying the favor of all the people. And the Lord added to their number daily those who were being saved.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54000"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ctrTitle"/>
          </p:nvPr>
        </p:nvSpPr>
        <p:spPr>
          <a:xfrm>
            <a:off x="766950" y="-2"/>
            <a:ext cx="106581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AU" sz="5500"/>
              <a:t>Edify through Discipleship </a:t>
            </a:r>
            <a:endParaRPr b="1" sz="5500"/>
          </a:p>
        </p:txBody>
      </p:sp>
      <p:sp>
        <p:nvSpPr>
          <p:cNvPr id="103" name="Google Shape;103;p2"/>
          <p:cNvSpPr txBox="1"/>
          <p:nvPr>
            <p:ph idx="1" type="subTitle"/>
          </p:nvPr>
        </p:nvSpPr>
        <p:spPr>
          <a:xfrm>
            <a:off x="1524000" y="738601"/>
            <a:ext cx="9144000" cy="5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581"/>
              <a:buNone/>
            </a:pPr>
            <a:r>
              <a:rPr lang="en-AU" sz="4300"/>
              <a:t>Matthew 28:16-20</a:t>
            </a:r>
            <a:endParaRPr sz="4300"/>
          </a:p>
        </p:txBody>
      </p:sp>
      <p:sp>
        <p:nvSpPr>
          <p:cNvPr id="104" name="Google Shape;104;p2"/>
          <p:cNvSpPr txBox="1"/>
          <p:nvPr/>
        </p:nvSpPr>
        <p:spPr>
          <a:xfrm flipH="1">
            <a:off x="3119850" y="1035300"/>
            <a:ext cx="596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766950" y="3050225"/>
            <a:ext cx="2687100" cy="94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600"/>
              <a:t>Evangelise</a:t>
            </a:r>
            <a:endParaRPr sz="3600"/>
          </a:p>
        </p:txBody>
      </p:sp>
      <p:sp>
        <p:nvSpPr>
          <p:cNvPr id="106" name="Google Shape;106;p2"/>
          <p:cNvSpPr/>
          <p:nvPr/>
        </p:nvSpPr>
        <p:spPr>
          <a:xfrm>
            <a:off x="4903000" y="3050225"/>
            <a:ext cx="2687100" cy="94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600"/>
              <a:t>Exalt</a:t>
            </a:r>
            <a:endParaRPr sz="3600"/>
          </a:p>
        </p:txBody>
      </p:sp>
      <p:sp>
        <p:nvSpPr>
          <p:cNvPr id="107" name="Google Shape;107;p2"/>
          <p:cNvSpPr/>
          <p:nvPr/>
        </p:nvSpPr>
        <p:spPr>
          <a:xfrm>
            <a:off x="8737950" y="3050225"/>
            <a:ext cx="2687100" cy="94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600"/>
              <a:t>Encourage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907750367_0_96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13" name="Google Shape;113;gf907750367_0_9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f907750367_0_96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15" name="Google Shape;115;gf907750367_0_96"/>
          <p:cNvSpPr txBox="1"/>
          <p:nvPr/>
        </p:nvSpPr>
        <p:spPr>
          <a:xfrm>
            <a:off x="524400" y="1760725"/>
            <a:ext cx="111432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300">
                <a:latin typeface="Calibri"/>
                <a:ea typeface="Calibri"/>
                <a:cs typeface="Calibri"/>
                <a:sym typeface="Calibri"/>
              </a:rPr>
              <a:t>Edification - </a:t>
            </a:r>
            <a:r>
              <a:rPr lang="en-AU" sz="3300">
                <a:latin typeface="Calibri"/>
                <a:ea typeface="Calibri"/>
                <a:cs typeface="Calibri"/>
                <a:sym typeface="Calibri"/>
              </a:rPr>
              <a:t>Moral or intellectual improvement that comes from i</a:t>
            </a:r>
            <a:r>
              <a:rPr lang="en-AU" sz="3300">
                <a:latin typeface="Calibri"/>
                <a:ea typeface="Calibri"/>
                <a:cs typeface="Calibri"/>
                <a:sym typeface="Calibri"/>
              </a:rPr>
              <a:t>nstruction or teaching</a:t>
            </a:r>
            <a:r>
              <a:rPr lang="en-AU" sz="33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3300">
                <a:latin typeface="Calibri"/>
                <a:ea typeface="Calibri"/>
                <a:cs typeface="Calibri"/>
                <a:sym typeface="Calibri"/>
              </a:rPr>
              <a:t>Discipleship </a:t>
            </a:r>
            <a:r>
              <a:rPr lang="en-AU" sz="3300">
                <a:latin typeface="Calibri"/>
                <a:ea typeface="Calibri"/>
                <a:cs typeface="Calibri"/>
                <a:sym typeface="Calibri"/>
              </a:rPr>
              <a:t>- Helping others to grow closer to God and become more Christlike</a:t>
            </a:r>
            <a:r>
              <a:rPr lang="en-AU" sz="3300">
                <a:latin typeface="Calibri"/>
                <a:ea typeface="Calibri"/>
                <a:cs typeface="Calibri"/>
                <a:sym typeface="Calibri"/>
              </a:rPr>
              <a:t>, through the power of the Holy Spirit.</a:t>
            </a:r>
            <a:endParaRPr sz="4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907750367_0_86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21" name="Google Shape;121;gf907750367_0_8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f907750367_0_86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23" name="Google Shape;123;gf907750367_0_86"/>
          <p:cNvSpPr txBox="1"/>
          <p:nvPr/>
        </p:nvSpPr>
        <p:spPr>
          <a:xfrm>
            <a:off x="485550" y="1224325"/>
            <a:ext cx="69153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 “Therefore go and make disciples of all nations, 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baptising them in the name of the Father and of the Son and of the Holy Spirit,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 and teaching them to obey everything I have commanded you.”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f907750367_0_86"/>
          <p:cNvSpPr txBox="1"/>
          <p:nvPr/>
        </p:nvSpPr>
        <p:spPr>
          <a:xfrm>
            <a:off x="8576125" y="1356050"/>
            <a:ext cx="30735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Evangelism - Conversion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f907750367_0_86"/>
          <p:cNvSpPr txBox="1"/>
          <p:nvPr/>
        </p:nvSpPr>
        <p:spPr>
          <a:xfrm>
            <a:off x="8576125" y="2556925"/>
            <a:ext cx="31884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Public declaration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of faith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f907750367_0_86"/>
          <p:cNvSpPr txBox="1"/>
          <p:nvPr/>
        </p:nvSpPr>
        <p:spPr>
          <a:xfrm>
            <a:off x="8576125" y="3757800"/>
            <a:ext cx="3188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Edification -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Instruction leading to </a:t>
            </a:r>
            <a:r>
              <a:rPr lang="en-AU" sz="2600">
                <a:latin typeface="Calibri"/>
                <a:ea typeface="Calibri"/>
                <a:cs typeface="Calibri"/>
                <a:sym typeface="Calibri"/>
              </a:rPr>
              <a:t>moral improvement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907750367_0_66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32" name="Google Shape;132;gf907750367_0_6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f907750367_0_66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34" name="Google Shape;134;gf907750367_0_66"/>
          <p:cNvSpPr txBox="1"/>
          <p:nvPr/>
        </p:nvSpPr>
        <p:spPr>
          <a:xfrm>
            <a:off x="524400" y="1760725"/>
            <a:ext cx="11143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 “Therefore go and make disciples of all nations,”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f907750367_0_66"/>
          <p:cNvSpPr txBox="1"/>
          <p:nvPr/>
        </p:nvSpPr>
        <p:spPr>
          <a:xfrm>
            <a:off x="378750" y="2817225"/>
            <a:ext cx="11434500" cy="20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Disciples - Followers of Christ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All nations - Changing the scope of their ministry from Matthew 10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Make disciples wherever God has called us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907750367_0_56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41" name="Google Shape;141;gf907750367_0_5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f907750367_0_56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43" name="Google Shape;143;gf907750367_0_56"/>
          <p:cNvSpPr txBox="1"/>
          <p:nvPr/>
        </p:nvSpPr>
        <p:spPr>
          <a:xfrm>
            <a:off x="485550" y="1224325"/>
            <a:ext cx="10668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 “baptising them in the name of the Father and of the Son and of the Holy Spirit,”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f907750367_0_56"/>
          <p:cNvSpPr txBox="1"/>
          <p:nvPr/>
        </p:nvSpPr>
        <p:spPr>
          <a:xfrm>
            <a:off x="691950" y="3151950"/>
            <a:ext cx="104619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Baptism is a public declaration.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Symbolic of dying to our old self and being resurrected into a new life with Christ.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907750367_0_76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50" name="Google Shape;150;gf907750367_0_7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f907750367_0_76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52" name="Google Shape;152;gf907750367_0_76"/>
          <p:cNvSpPr txBox="1"/>
          <p:nvPr/>
        </p:nvSpPr>
        <p:spPr>
          <a:xfrm>
            <a:off x="1115475" y="1224325"/>
            <a:ext cx="8493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AU" sz="3400">
                <a:latin typeface="Calibri"/>
                <a:ea typeface="Calibri"/>
                <a:cs typeface="Calibri"/>
                <a:sym typeface="Calibri"/>
              </a:rPr>
              <a:t> “and teaching them to obey everything I have commanded you.”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f907750367_0_76"/>
          <p:cNvSpPr txBox="1"/>
          <p:nvPr/>
        </p:nvSpPr>
        <p:spPr>
          <a:xfrm>
            <a:off x="752925" y="3042625"/>
            <a:ext cx="9303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f907750367_0_76"/>
          <p:cNvSpPr txBox="1"/>
          <p:nvPr/>
        </p:nvSpPr>
        <p:spPr>
          <a:xfrm>
            <a:off x="590375" y="2615700"/>
            <a:ext cx="103917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-AU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 it out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-AU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Jesus lots of disciples but invested in 12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-AU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Discipleship programs person paired with a mentor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-AU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teaching but much can be achieved through doing life together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907750367_0_31"/>
          <p:cNvSpPr txBox="1"/>
          <p:nvPr>
            <p:ph type="title"/>
          </p:nvPr>
        </p:nvSpPr>
        <p:spPr>
          <a:xfrm>
            <a:off x="193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Edify through Discipleship </a:t>
            </a:r>
            <a:endParaRPr sz="3000"/>
          </a:p>
        </p:txBody>
      </p:sp>
      <p:pic>
        <p:nvPicPr>
          <p:cNvPr id="160" name="Google Shape;160;gf907750367_0_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681" l="698" r="944" t="15255"/>
          <a:stretch/>
        </p:blipFill>
        <p:spPr>
          <a:xfrm>
            <a:off x="9524" y="5505449"/>
            <a:ext cx="12173400" cy="1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f907750367_0_31"/>
          <p:cNvSpPr txBox="1"/>
          <p:nvPr>
            <p:ph type="title"/>
          </p:nvPr>
        </p:nvSpPr>
        <p:spPr>
          <a:xfrm>
            <a:off x="6960925" y="207650"/>
            <a:ext cx="49017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AU" sz="3000"/>
              <a:t>Matthew 28:16-20</a:t>
            </a:r>
            <a:endParaRPr sz="3000"/>
          </a:p>
        </p:txBody>
      </p:sp>
      <p:sp>
        <p:nvSpPr>
          <p:cNvPr id="162" name="Google Shape;162;gf907750367_0_31"/>
          <p:cNvSpPr txBox="1"/>
          <p:nvPr/>
        </p:nvSpPr>
        <p:spPr>
          <a:xfrm>
            <a:off x="7178275" y="1850650"/>
            <a:ext cx="44670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Promise from God: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20b “And surely I will be with you always, to the very end of the age”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f907750367_0_31"/>
          <p:cNvSpPr txBox="1"/>
          <p:nvPr/>
        </p:nvSpPr>
        <p:spPr>
          <a:xfrm>
            <a:off x="503375" y="1689050"/>
            <a:ext cx="42828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100">
                <a:latin typeface="Calibri"/>
                <a:ea typeface="Calibri"/>
                <a:cs typeface="Calibri"/>
                <a:sym typeface="Calibri"/>
              </a:rPr>
              <a:t>Matthew 1:23 :The virgin will be with child and will give birth to a son, and they will call him Immanuel - which means “God with us.”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2021-09-19T04:37:04Z</dcterms:created>
  <dc:creator>Philip Adams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dc88d9-fa17-47eb-a208-3e66f59d50e5_Enabled">
    <vt:lpwstr>true</vt:lpwstr>
  </property>
  <property fmtid="{D5CDD505-2E9C-101B-9397-08002B2CF9AE}" pid="3" name="MSIP_Label_d7dc88d9-fa17-47eb-a208-3e66f59d50e5_SetDate">
    <vt:lpwstr>2021-09-19T04:37:04Z</vt:lpwstr>
  </property>
  <property fmtid="{D5CDD505-2E9C-101B-9397-08002B2CF9AE}" pid="4" name="MSIP_Label_d7dc88d9-fa17-47eb-a208-3e66f59d50e5_Method">
    <vt:lpwstr>Standard</vt:lpwstr>
  </property>
  <property fmtid="{D5CDD505-2E9C-101B-9397-08002B2CF9AE}" pid="5" name="MSIP_Label_d7dc88d9-fa17-47eb-a208-3e66f59d50e5_Name">
    <vt:lpwstr>Internal</vt:lpwstr>
  </property>
  <property fmtid="{D5CDD505-2E9C-101B-9397-08002B2CF9AE}" pid="6" name="MSIP_Label_d7dc88d9-fa17-47eb-a208-3e66f59d50e5_SiteId">
    <vt:lpwstr>d51ba343-9258-4ea6-9907-426d8c84ec12</vt:lpwstr>
  </property>
  <property fmtid="{D5CDD505-2E9C-101B-9397-08002B2CF9AE}" pid="7" name="MSIP_Label_d7dc88d9-fa17-47eb-a208-3e66f59d50e5_ActionId">
    <vt:lpwstr>b74f89d9-b541-4129-b977-613f11d24c78</vt:lpwstr>
  </property>
  <property fmtid="{D5CDD505-2E9C-101B-9397-08002B2CF9AE}" pid="8" name="MSIP_Label_d7dc88d9-fa17-47eb-a208-3e66f59d50e5_ContentBits">
    <vt:lpwstr>0</vt:lpwstr>
  </property>
</Properties>
</file>